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95" r:id="rId3"/>
    <p:sldId id="296" r:id="rId4"/>
    <p:sldId id="297"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السابعة </a:t>
            </a:r>
            <a:r>
              <a:rPr lang="ar-IQ" dirty="0" err="1" smtClean="0"/>
              <a:t>عشرالاختبارات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593080"/>
          </a:xfrm>
        </p:spPr>
        <p:txBody>
          <a:bodyPr>
            <a:normAutofit/>
          </a:bodyPr>
          <a:lstStyle/>
          <a:p>
            <a:r>
              <a:rPr lang="ar-SA" dirty="0"/>
              <a:t>أ – هل يحتوى الاختبار على معلومات كافية لتغطية ما يفترض أنه يقيسه ؟</a:t>
            </a:r>
            <a:endParaRPr lang="en-US" dirty="0"/>
          </a:p>
          <a:p>
            <a:r>
              <a:rPr lang="ar-SA" dirty="0"/>
              <a:t>ب – هل أسئلة الاختبار مناسبة وهل الاختبار يقيس المجال المراد قياسه ؟</a:t>
            </a:r>
            <a:endParaRPr lang="en-US" dirty="0"/>
          </a:p>
          <a:p>
            <a:r>
              <a:rPr lang="ar-SA" dirty="0"/>
              <a:t>جـ</a:t>
            </a:r>
            <a:r>
              <a:rPr lang="en-US" dirty="0"/>
              <a:t> - </a:t>
            </a:r>
            <a:r>
              <a:rPr lang="ar-SA" dirty="0"/>
              <a:t>ما مستوى الإتقان الذي يقاس به محتوى الاختبار ؟</a:t>
            </a:r>
            <a:endParaRPr lang="en-US" dirty="0"/>
          </a:p>
          <a:p>
            <a:r>
              <a:rPr lang="en-US" dirty="0"/>
              <a:t>- </a:t>
            </a:r>
            <a:r>
              <a:rPr lang="ar-SA" dirty="0"/>
              <a:t>وإذا تم الإجابة على تلك الأسئلة إجابات مرضية فان ذلك يعبر عن أن محتوى الاختبار جيد</a:t>
            </a:r>
            <a:r>
              <a:rPr lang="en-US" dirty="0"/>
              <a:t> .</a:t>
            </a:r>
          </a:p>
          <a:p>
            <a:r>
              <a:rPr lang="ar-SA" dirty="0"/>
              <a:t>- وحساب هذا النوع يتطلب التحليل المبدئي لفقرات الاختبار لمعرفة ما إذا كانت تتعلق بالجانب المقاس وهذا </a:t>
            </a:r>
            <a:endParaRPr lang="en-US" dirty="0"/>
          </a:p>
          <a:p>
            <a:r>
              <a:rPr lang="ar-SA" dirty="0"/>
              <a:t>أمر يرجع إلى ذاتية الباحث وتقديره وهنا تكمن المحاذير .</a:t>
            </a:r>
            <a:endParaRPr lang="en-US" dirty="0"/>
          </a:p>
          <a:p>
            <a:r>
              <a:rPr lang="ar-SA" dirty="0"/>
              <a:t>2-الصدق الذاتي</a:t>
            </a:r>
            <a:r>
              <a:rPr lang="en-US" dirty="0"/>
              <a:t> Intrinsic Validity</a:t>
            </a:r>
          </a:p>
        </p:txBody>
      </p:sp>
    </p:spTree>
    <p:extLst>
      <p:ext uri="{BB962C8B-B14F-4D97-AF65-F5344CB8AC3E}">
        <p14:creationId xmlns:p14="http://schemas.microsoft.com/office/powerpoint/2010/main" val="3173936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669280"/>
          </a:xfrm>
        </p:spPr>
        <p:txBody>
          <a:bodyPr>
            <a:normAutofit/>
          </a:bodyPr>
          <a:lstStyle/>
          <a:p>
            <a:r>
              <a:rPr lang="ar-SA" dirty="0"/>
              <a:t>2-الصدق الذاتي</a:t>
            </a:r>
            <a:r>
              <a:rPr lang="en-US" dirty="0"/>
              <a:t> Intrinsic Validity</a:t>
            </a:r>
          </a:p>
          <a:p>
            <a:r>
              <a:rPr lang="ar-SA" dirty="0"/>
              <a:t>ويطلق عليه أحياناً دليل الثبات ويعتمد هذا النوع من حساب الصدق على مفهوم مؤداه أن صدق الاختبار يعنى تطابق أو اقتراب الدرجات الفعلية التي حصل عليها الأفراد من الدرجات الحقيقية المفترض حصولهم عليها لو كان الاختبار نموذجاً وطالما أن ثبات الاختبار كما سبق أن أشرنا هو في جوهره معامل ارتباط الدرجات الحقيقية للاختبار بنفسها إذا ما أعيد إجراء الاختبار على نفس المجموعة فإن الصدق الذاتي يمكن التوصل إليه إحصائياً وذلك بحساب الجذر التربيعي لمعامل ثبات الاختبار وهو يعد بمثابة الحد الأقصى لما يمكن أن يصل إليه معامل صدق الاختبار</a:t>
            </a:r>
            <a:endParaRPr lang="en-US" dirty="0"/>
          </a:p>
        </p:txBody>
      </p:sp>
    </p:spTree>
    <p:extLst>
      <p:ext uri="{BB962C8B-B14F-4D97-AF65-F5344CB8AC3E}">
        <p14:creationId xmlns:p14="http://schemas.microsoft.com/office/powerpoint/2010/main" val="264342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96200" cy="5821680"/>
          </a:xfrm>
        </p:spPr>
        <p:txBody>
          <a:bodyPr>
            <a:normAutofit/>
          </a:bodyPr>
          <a:lstStyle/>
          <a:p>
            <a:r>
              <a:rPr lang="ar-SA" dirty="0"/>
              <a:t>ثانيا : الصدق المرتبط بالمحك (الصدق التجريبي) .</a:t>
            </a:r>
            <a:r>
              <a:rPr lang="en-US" dirty="0"/>
              <a:t>Criterion Related Validity</a:t>
            </a:r>
            <a:r>
              <a:rPr lang="ar-SA" dirty="0"/>
              <a:t> </a:t>
            </a:r>
            <a:br>
              <a:rPr lang="ar-SA" dirty="0"/>
            </a:br>
            <a:r>
              <a:rPr lang="ar-SA" dirty="0"/>
              <a:t>المحك هو معيار نحكم به على اختبار أو نقومه وقد يكون مجموعة من الدرجات أو التقديرات أو المقاييس صمم الاختبار للتنبؤ بها أو الارتباط معها كمقياس لصدقها. والمحك هو مقياس موضوعي تم التحقق من صدقه لذلك نقارن بينه وبين المقياس الجديد للتحقق من درجة صدق ذلك المقياس وذلك عن طريق معامل الارتباط بينهما. والصدق التجريبي يعتمد على إيجاد معامل الارتباط بين الاختبار الجديد واختبار آخر سبق إثبات صدقه أو محك .  يعتبر هذا النوع من الصدق من أفضل الأنواع وأكثرها شيوعا . ويصنف وفقا للغرض من استخدامه إلى نوعين هما الصدق </a:t>
            </a:r>
            <a:r>
              <a:rPr lang="ar-SA" dirty="0" err="1"/>
              <a:t>التنبؤي</a:t>
            </a:r>
            <a:r>
              <a:rPr lang="ar-SA" dirty="0"/>
              <a:t> و الصدق التلازمي ويمكن التمييز بين هذين النوعين في ضوء الفترة الزمنية بين الاختبار والمحك.</a:t>
            </a:r>
            <a:endParaRPr lang="en-US" dirty="0"/>
          </a:p>
          <a:p>
            <a:endParaRPr lang="ar-SA" dirty="0"/>
          </a:p>
        </p:txBody>
      </p:sp>
    </p:spTree>
    <p:extLst>
      <p:ext uri="{BB962C8B-B14F-4D97-AF65-F5344CB8AC3E}">
        <p14:creationId xmlns:p14="http://schemas.microsoft.com/office/powerpoint/2010/main" val="4034893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198</Words>
  <Application>Microsoft Office PowerPoint</Application>
  <PresentationFormat>عرض على الشاشة (3:4)‏</PresentationFormat>
  <Paragraphs>12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السابعة عشرالاختبارات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2018-12-12T20:35:58Z</dcterms:modified>
</cp:coreProperties>
</file>